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59" r:id="rId4"/>
    <p:sldId id="25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F08E"/>
    <a:srgbClr val="B707AA"/>
    <a:srgbClr val="FC82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5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24A7A-C1B4-46BC-8222-D460D4BE8BD0}" type="datetimeFigureOut">
              <a:rPr lang="en-GB" smtClean="0"/>
              <a:t>14/02/2013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F33AA-DF59-485C-B258-7FCE8789665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24A7A-C1B4-46BC-8222-D460D4BE8BD0}" type="datetimeFigureOut">
              <a:rPr lang="en-GB" smtClean="0"/>
              <a:t>14/02/2013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F33AA-DF59-485C-B258-7FCE8789665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24A7A-C1B4-46BC-8222-D460D4BE8BD0}" type="datetimeFigureOut">
              <a:rPr lang="en-GB" smtClean="0"/>
              <a:t>14/02/2013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F33AA-DF59-485C-B258-7FCE8789665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24A7A-C1B4-46BC-8222-D460D4BE8BD0}" type="datetimeFigureOut">
              <a:rPr lang="en-GB" smtClean="0"/>
              <a:t>14/02/2013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F33AA-DF59-485C-B258-7FCE8789665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24A7A-C1B4-46BC-8222-D460D4BE8BD0}" type="datetimeFigureOut">
              <a:rPr lang="en-GB" smtClean="0"/>
              <a:t>14/02/2013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F33AA-DF59-485C-B258-7FCE8789665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24A7A-C1B4-46BC-8222-D460D4BE8BD0}" type="datetimeFigureOut">
              <a:rPr lang="en-GB" smtClean="0"/>
              <a:t>14/02/2013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F33AA-DF59-485C-B258-7FCE8789665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24A7A-C1B4-46BC-8222-D460D4BE8BD0}" type="datetimeFigureOut">
              <a:rPr lang="en-GB" smtClean="0"/>
              <a:t>14/02/2013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F33AA-DF59-485C-B258-7FCE8789665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24A7A-C1B4-46BC-8222-D460D4BE8BD0}" type="datetimeFigureOut">
              <a:rPr lang="en-GB" smtClean="0"/>
              <a:t>14/02/2013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F33AA-DF59-485C-B258-7FCE8789665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24A7A-C1B4-46BC-8222-D460D4BE8BD0}" type="datetimeFigureOut">
              <a:rPr lang="en-GB" smtClean="0"/>
              <a:t>14/02/2013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F33AA-DF59-485C-B258-7FCE8789665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24A7A-C1B4-46BC-8222-D460D4BE8BD0}" type="datetimeFigureOut">
              <a:rPr lang="en-GB" smtClean="0"/>
              <a:t>14/02/2013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F33AA-DF59-485C-B258-7FCE8789665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24A7A-C1B4-46BC-8222-D460D4BE8BD0}" type="datetimeFigureOut">
              <a:rPr lang="en-GB" smtClean="0"/>
              <a:t>14/02/2013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F33AA-DF59-485C-B258-7FCE8789665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A24A7A-C1B4-46BC-8222-D460D4BE8BD0}" type="datetimeFigureOut">
              <a:rPr lang="en-GB" smtClean="0"/>
              <a:t>14/02/2013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DF33AA-DF59-485C-B258-7FCE87896652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Africa RISING Programme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West Africa – Ghana and Mali</a:t>
            </a:r>
          </a:p>
          <a:p>
            <a:r>
              <a:rPr lang="en-GB" dirty="0" smtClean="0"/>
              <a:t>East and Southern Africa – Tanzania, Malawi and Zambia</a:t>
            </a:r>
          </a:p>
          <a:p>
            <a:r>
              <a:rPr lang="en-GB" dirty="0" smtClean="0"/>
              <a:t>Ethiopian Highlands</a:t>
            </a:r>
          </a:p>
          <a:p>
            <a:pPr lvl="1"/>
            <a:r>
              <a:rPr lang="en-GB" dirty="0" smtClean="0"/>
              <a:t>Tigray</a:t>
            </a:r>
          </a:p>
          <a:p>
            <a:pPr lvl="1"/>
            <a:r>
              <a:rPr lang="en-GB" dirty="0" smtClean="0"/>
              <a:t>Amhara</a:t>
            </a:r>
          </a:p>
          <a:p>
            <a:pPr lvl="1"/>
            <a:r>
              <a:rPr lang="en-GB" dirty="0" smtClean="0"/>
              <a:t>SNNPR</a:t>
            </a:r>
          </a:p>
          <a:p>
            <a:pPr lvl="1"/>
            <a:r>
              <a:rPr lang="en-GB" dirty="0" smtClean="0"/>
              <a:t>Oromia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2261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Some Key Features of Africa RISING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Focus on sustainable intensification of </a:t>
            </a:r>
            <a:r>
              <a:rPr lang="en-GB" b="1" i="1" dirty="0" smtClean="0"/>
              <a:t>whole system</a:t>
            </a:r>
          </a:p>
          <a:p>
            <a:r>
              <a:rPr lang="en-GB" dirty="0" smtClean="0"/>
              <a:t>Research 4 Development</a:t>
            </a:r>
          </a:p>
          <a:p>
            <a:r>
              <a:rPr lang="en-GB" dirty="0" smtClean="0"/>
              <a:t>Development outcomes are important</a:t>
            </a:r>
          </a:p>
          <a:p>
            <a:r>
              <a:rPr lang="en-GB" dirty="0" smtClean="0"/>
              <a:t>Close alignment with Feed the Future Goals</a:t>
            </a:r>
          </a:p>
          <a:p>
            <a:pPr lvl="1"/>
            <a:r>
              <a:rPr lang="en-GB" dirty="0" smtClean="0"/>
              <a:t>Food security</a:t>
            </a:r>
          </a:p>
          <a:p>
            <a:pPr lvl="1"/>
            <a:r>
              <a:rPr lang="en-GB" dirty="0" smtClean="0"/>
              <a:t>Poverty alleviation</a:t>
            </a:r>
          </a:p>
          <a:p>
            <a:pPr lvl="1"/>
            <a:r>
              <a:rPr lang="en-GB" dirty="0"/>
              <a:t>Improved livelihoods</a:t>
            </a:r>
            <a:endParaRPr lang="en-US" dirty="0"/>
          </a:p>
          <a:p>
            <a:pPr lvl="1"/>
            <a:r>
              <a:rPr lang="en-GB" dirty="0" smtClean="0"/>
              <a:t>Nutrition and Health</a:t>
            </a:r>
          </a:p>
          <a:p>
            <a:pPr lvl="1"/>
            <a:r>
              <a:rPr lang="en-GB" dirty="0" smtClean="0"/>
              <a:t>Gender equity</a:t>
            </a:r>
          </a:p>
        </p:txBody>
      </p:sp>
    </p:spTree>
    <p:extLst>
      <p:ext uri="{BB962C8B-B14F-4D97-AF65-F5344CB8AC3E}">
        <p14:creationId xmlns:p14="http://schemas.microsoft.com/office/powerpoint/2010/main" val="266222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tangle 86"/>
          <p:cNvSpPr/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Down Arrow 69"/>
          <p:cNvSpPr/>
          <p:nvPr/>
        </p:nvSpPr>
        <p:spPr>
          <a:xfrm rot="6473643">
            <a:off x="4163436" y="-1130037"/>
            <a:ext cx="725462" cy="9038345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Down Arrow 66"/>
          <p:cNvSpPr/>
          <p:nvPr/>
        </p:nvSpPr>
        <p:spPr>
          <a:xfrm rot="4638897">
            <a:off x="4163436" y="-1202710"/>
            <a:ext cx="725462" cy="9038345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Down Arrow 64"/>
          <p:cNvSpPr/>
          <p:nvPr/>
        </p:nvSpPr>
        <p:spPr>
          <a:xfrm rot="7551020">
            <a:off x="4311792" y="-1620172"/>
            <a:ext cx="725462" cy="10391738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Down Arrow 60"/>
          <p:cNvSpPr/>
          <p:nvPr/>
        </p:nvSpPr>
        <p:spPr>
          <a:xfrm rot="3234258">
            <a:off x="4018889" y="-1896139"/>
            <a:ext cx="725462" cy="10418117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/>
          <p:cNvSpPr txBox="1"/>
          <p:nvPr/>
        </p:nvSpPr>
        <p:spPr>
          <a:xfrm rot="19409789">
            <a:off x="7335071" y="382965"/>
            <a:ext cx="1507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Nutrition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1092062" y="88938"/>
            <a:ext cx="6670800" cy="6670490"/>
            <a:chOff x="1120428" y="-1130"/>
            <a:chExt cx="6670800" cy="6670490"/>
          </a:xfrm>
        </p:grpSpPr>
        <p:sp>
          <p:nvSpPr>
            <p:cNvPr id="24" name="Oval 23"/>
            <p:cNvSpPr/>
            <p:nvPr/>
          </p:nvSpPr>
          <p:spPr>
            <a:xfrm>
              <a:off x="1120428" y="0"/>
              <a:ext cx="6670800" cy="6669360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TextBox 68"/>
            <p:cNvSpPr txBox="1"/>
            <p:nvPr/>
          </p:nvSpPr>
          <p:spPr>
            <a:xfrm rot="17023133">
              <a:off x="744680" y="2407140"/>
              <a:ext cx="14235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Impact pathways</a:t>
              </a:r>
              <a:endParaRPr lang="en-US" sz="1400" dirty="0"/>
            </a:p>
          </p:txBody>
        </p:sp>
        <p:grpSp>
          <p:nvGrpSpPr>
            <p:cNvPr id="83" name="Group 82"/>
            <p:cNvGrpSpPr/>
            <p:nvPr/>
          </p:nvGrpSpPr>
          <p:grpSpPr>
            <a:xfrm rot="21088228">
              <a:off x="1724067" y="273010"/>
              <a:ext cx="2278755" cy="692028"/>
              <a:chOff x="2186572" y="35070"/>
              <a:chExt cx="2278755" cy="692028"/>
            </a:xfrm>
          </p:grpSpPr>
          <p:sp>
            <p:nvSpPr>
              <p:cNvPr id="73" name="TextBox 72"/>
              <p:cNvSpPr txBox="1"/>
              <p:nvPr/>
            </p:nvSpPr>
            <p:spPr>
              <a:xfrm rot="19993954">
                <a:off x="2186572" y="419321"/>
                <a:ext cx="161223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/>
                  <a:t>Indicator databases</a:t>
                </a:r>
                <a:endParaRPr lang="en-US" sz="1400" dirty="0"/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 rot="21255708">
                <a:off x="3604322" y="35070"/>
                <a:ext cx="86100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a</a:t>
                </a:r>
                <a:r>
                  <a:rPr lang="en-GB" sz="1400" dirty="0" smtClean="0"/>
                  <a:t>nd tools</a:t>
                </a:r>
                <a:endParaRPr lang="en-US" sz="1400" dirty="0"/>
              </a:p>
            </p:txBody>
          </p:sp>
        </p:grpSp>
        <p:sp>
          <p:nvSpPr>
            <p:cNvPr id="75" name="TextBox 74"/>
            <p:cNvSpPr txBox="1"/>
            <p:nvPr/>
          </p:nvSpPr>
          <p:spPr>
            <a:xfrm rot="1544363">
              <a:off x="4941824" y="342809"/>
              <a:ext cx="154414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Impacts on gender</a:t>
              </a:r>
              <a:endParaRPr lang="en-US" sz="1400" dirty="0"/>
            </a:p>
          </p:txBody>
        </p:sp>
        <p:sp>
          <p:nvSpPr>
            <p:cNvPr id="76" name="TextBox 75"/>
            <p:cNvSpPr txBox="1"/>
            <p:nvPr/>
          </p:nvSpPr>
          <p:spPr>
            <a:xfrm rot="2871593">
              <a:off x="6099631" y="986674"/>
              <a:ext cx="116397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 relationships</a:t>
              </a:r>
              <a:endParaRPr lang="en-US" sz="1400" dirty="0"/>
            </a:p>
          </p:txBody>
        </p:sp>
        <p:sp>
          <p:nvSpPr>
            <p:cNvPr id="78" name="TextBox 77"/>
            <p:cNvSpPr txBox="1"/>
            <p:nvPr/>
          </p:nvSpPr>
          <p:spPr>
            <a:xfrm rot="4782529">
              <a:off x="6739638" y="2497687"/>
              <a:ext cx="153061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Redressing gender</a:t>
              </a:r>
              <a:endParaRPr lang="en-US" sz="1400" dirty="0"/>
            </a:p>
          </p:txBody>
        </p:sp>
        <p:sp>
          <p:nvSpPr>
            <p:cNvPr id="79" name="TextBox 78"/>
            <p:cNvSpPr txBox="1"/>
            <p:nvPr/>
          </p:nvSpPr>
          <p:spPr>
            <a:xfrm rot="6044283">
              <a:off x="7033167" y="3606007"/>
              <a:ext cx="100860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imbalances</a:t>
              </a:r>
              <a:endParaRPr lang="en-US" sz="1400" dirty="0"/>
            </a:p>
          </p:txBody>
        </p:sp>
        <p:sp>
          <p:nvSpPr>
            <p:cNvPr id="81" name="TextBox 80"/>
            <p:cNvSpPr txBox="1"/>
            <p:nvPr/>
          </p:nvSpPr>
          <p:spPr>
            <a:xfrm rot="7581821">
              <a:off x="6183332" y="4980067"/>
              <a:ext cx="15371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Outcome mapping</a:t>
              </a:r>
              <a:endParaRPr lang="en-US" sz="1400" dirty="0"/>
            </a:p>
          </p:txBody>
        </p:sp>
        <p:sp>
          <p:nvSpPr>
            <p:cNvPr id="82" name="TextBox 81"/>
            <p:cNvSpPr txBox="1"/>
            <p:nvPr/>
          </p:nvSpPr>
          <p:spPr>
            <a:xfrm rot="10643771">
              <a:off x="3552407" y="6263328"/>
              <a:ext cx="196900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Early impact assessment</a:t>
              </a:r>
              <a:endParaRPr lang="en-US" sz="1400" dirty="0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4122787" y="-1130"/>
              <a:ext cx="63671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/>
                <a:t>M &amp; E</a:t>
              </a:r>
              <a:endParaRPr lang="en-US" sz="1400" b="1" dirty="0"/>
            </a:p>
          </p:txBody>
        </p:sp>
        <p:sp>
          <p:nvSpPr>
            <p:cNvPr id="86" name="TextBox 85"/>
            <p:cNvSpPr txBox="1"/>
            <p:nvPr/>
          </p:nvSpPr>
          <p:spPr>
            <a:xfrm rot="13744395">
              <a:off x="940003" y="5028791"/>
              <a:ext cx="209634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Evaluate drivers of change</a:t>
              </a:r>
              <a:endParaRPr lang="en-US" sz="1400" dirty="0"/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1157583" y="281956"/>
            <a:ext cx="6408713" cy="6249147"/>
            <a:chOff x="969428" y="191888"/>
            <a:chExt cx="6408713" cy="6249147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9428" y="191888"/>
              <a:ext cx="6408713" cy="6249147"/>
            </a:xfrm>
            <a:prstGeom prst="rect">
              <a:avLst/>
            </a:prstGeom>
          </p:spPr>
        </p:pic>
        <p:grpSp>
          <p:nvGrpSpPr>
            <p:cNvPr id="49" name="Group 48"/>
            <p:cNvGrpSpPr/>
            <p:nvPr/>
          </p:nvGrpSpPr>
          <p:grpSpPr>
            <a:xfrm>
              <a:off x="1365352" y="526781"/>
              <a:ext cx="1212693" cy="3371677"/>
              <a:chOff x="1365352" y="526781"/>
              <a:chExt cx="1212693" cy="3371677"/>
            </a:xfrm>
          </p:grpSpPr>
          <p:sp>
            <p:nvSpPr>
              <p:cNvPr id="47" name="TextBox 46"/>
              <p:cNvSpPr txBox="1"/>
              <p:nvPr/>
            </p:nvSpPr>
            <p:spPr>
              <a:xfrm rot="16748922">
                <a:off x="746387" y="2910161"/>
                <a:ext cx="160726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Compendium</a:t>
                </a:r>
                <a:endParaRPr lang="en-US" dirty="0"/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 rot="17585507">
                <a:off x="1291119" y="1855215"/>
                <a:ext cx="10443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of tools</a:t>
                </a:r>
                <a:endParaRPr lang="en-US" dirty="0"/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 rot="18864468">
                <a:off x="1642863" y="1092631"/>
                <a:ext cx="1501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 and methods</a:t>
                </a:r>
                <a:endParaRPr lang="en-US" dirty="0"/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 rot="14948350">
              <a:off x="3404931" y="4087193"/>
              <a:ext cx="1212693" cy="3371677"/>
              <a:chOff x="1365352" y="526781"/>
              <a:chExt cx="1212693" cy="3371677"/>
            </a:xfrm>
          </p:grpSpPr>
          <p:sp>
            <p:nvSpPr>
              <p:cNvPr id="54" name="TextBox 53"/>
              <p:cNvSpPr txBox="1"/>
              <p:nvPr/>
            </p:nvSpPr>
            <p:spPr>
              <a:xfrm rot="16748922">
                <a:off x="746387" y="2910161"/>
                <a:ext cx="160726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Compendium</a:t>
                </a:r>
                <a:endParaRPr lang="en-US" dirty="0"/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 rot="17585507">
                <a:off x="1291119" y="1855215"/>
                <a:ext cx="10443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of tools</a:t>
                </a:r>
                <a:endParaRPr lang="en-US" dirty="0"/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 rot="18864468">
                <a:off x="1642863" y="1092631"/>
                <a:ext cx="1501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 and methods</a:t>
                </a:r>
                <a:endParaRPr lang="en-US" dirty="0"/>
              </a:p>
            </p:txBody>
          </p:sp>
        </p:grpSp>
        <p:grpSp>
          <p:nvGrpSpPr>
            <p:cNvPr id="52" name="Group 51"/>
            <p:cNvGrpSpPr/>
            <p:nvPr/>
          </p:nvGrpSpPr>
          <p:grpSpPr>
            <a:xfrm>
              <a:off x="5018143" y="979042"/>
              <a:ext cx="2065929" cy="2624378"/>
              <a:chOff x="5018143" y="979042"/>
              <a:chExt cx="2065929" cy="2624378"/>
            </a:xfrm>
          </p:grpSpPr>
          <p:sp>
            <p:nvSpPr>
              <p:cNvPr id="58" name="TextBox 57"/>
              <p:cNvSpPr txBox="1"/>
              <p:nvPr/>
            </p:nvSpPr>
            <p:spPr>
              <a:xfrm rot="2503239">
                <a:off x="5018143" y="979042"/>
                <a:ext cx="160726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solidFill>
                      <a:schemeClr val="bg1"/>
                    </a:solidFill>
                  </a:rPr>
                  <a:t>Compendium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 rot="3339824">
                <a:off x="6046865" y="1768857"/>
                <a:ext cx="10443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solidFill>
                      <a:schemeClr val="bg1"/>
                    </a:solidFill>
                  </a:rPr>
                  <a:t>of tools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 rot="4618785">
                <a:off x="6148890" y="2668238"/>
                <a:ext cx="1501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solidFill>
                      <a:schemeClr val="bg1"/>
                    </a:solidFill>
                  </a:rPr>
                  <a:t> and methods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46" name="Group 45"/>
          <p:cNvGrpSpPr/>
          <p:nvPr/>
        </p:nvGrpSpPr>
        <p:grpSpPr>
          <a:xfrm>
            <a:off x="1769652" y="850244"/>
            <a:ext cx="5184574" cy="5112570"/>
            <a:chOff x="1675624" y="760177"/>
            <a:chExt cx="5184574" cy="5112570"/>
          </a:xfrm>
        </p:grpSpPr>
        <p:grpSp>
          <p:nvGrpSpPr>
            <p:cNvPr id="45" name="Group 44"/>
            <p:cNvGrpSpPr/>
            <p:nvPr/>
          </p:nvGrpSpPr>
          <p:grpSpPr>
            <a:xfrm>
              <a:off x="1675624" y="760177"/>
              <a:ext cx="5184574" cy="5112570"/>
              <a:chOff x="1675624" y="760177"/>
              <a:chExt cx="5184574" cy="5112570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1675624" y="760177"/>
                <a:ext cx="5184574" cy="5112570"/>
                <a:chOff x="1658013" y="744805"/>
                <a:chExt cx="5184574" cy="5112570"/>
              </a:xfrm>
            </p:grpSpPr>
            <p:sp>
              <p:nvSpPr>
                <p:cNvPr id="11" name="Oval 10"/>
                <p:cNvSpPr/>
                <p:nvPr/>
              </p:nvSpPr>
              <p:spPr>
                <a:xfrm>
                  <a:off x="1838033" y="924827"/>
                  <a:ext cx="4824535" cy="4752528"/>
                </a:xfrm>
                <a:prstGeom prst="ellips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 w="107950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" name="Isosceles Triangle 11"/>
                <p:cNvSpPr/>
                <p:nvPr/>
              </p:nvSpPr>
              <p:spPr>
                <a:xfrm>
                  <a:off x="1658013" y="3113017"/>
                  <a:ext cx="360040" cy="376147"/>
                </a:xfrm>
                <a:prstGeom prst="triangl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Isosceles Triangle 13"/>
                <p:cNvSpPr/>
                <p:nvPr/>
              </p:nvSpPr>
              <p:spPr>
                <a:xfrm rot="2240245">
                  <a:off x="2340000" y="1459401"/>
                  <a:ext cx="360040" cy="376147"/>
                </a:xfrm>
                <a:prstGeom prst="triangl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" name="Isosceles Triangle 14"/>
                <p:cNvSpPr/>
                <p:nvPr/>
              </p:nvSpPr>
              <p:spPr>
                <a:xfrm rot="5659740">
                  <a:off x="4177280" y="736751"/>
                  <a:ext cx="360040" cy="376147"/>
                </a:xfrm>
                <a:prstGeom prst="triangl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Isosceles Triangle 15"/>
                <p:cNvSpPr/>
                <p:nvPr/>
              </p:nvSpPr>
              <p:spPr>
                <a:xfrm rot="12623498">
                  <a:off x="6203351" y="4339784"/>
                  <a:ext cx="360040" cy="376147"/>
                </a:xfrm>
                <a:prstGeom prst="triangl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Isosceles Triangle 16"/>
                <p:cNvSpPr/>
                <p:nvPr/>
              </p:nvSpPr>
              <p:spPr>
                <a:xfrm rot="7924038">
                  <a:off x="5766119" y="1508460"/>
                  <a:ext cx="360040" cy="376147"/>
                </a:xfrm>
                <a:prstGeom prst="triangl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Isosceles Triangle 17"/>
                <p:cNvSpPr/>
                <p:nvPr/>
              </p:nvSpPr>
              <p:spPr>
                <a:xfrm rot="18501635">
                  <a:off x="2405917" y="4766632"/>
                  <a:ext cx="360040" cy="376147"/>
                </a:xfrm>
                <a:prstGeom prst="triangl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Isosceles Triangle 18"/>
                <p:cNvSpPr/>
                <p:nvPr/>
              </p:nvSpPr>
              <p:spPr>
                <a:xfrm rot="13862242">
                  <a:off x="5189469" y="5230565"/>
                  <a:ext cx="360040" cy="376147"/>
                </a:xfrm>
                <a:prstGeom prst="triangl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Isosceles Triangle 19"/>
                <p:cNvSpPr/>
                <p:nvPr/>
              </p:nvSpPr>
              <p:spPr>
                <a:xfrm rot="16801046">
                  <a:off x="3976154" y="5489281"/>
                  <a:ext cx="360040" cy="376147"/>
                </a:xfrm>
                <a:prstGeom prst="triangl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Isosceles Triangle 20"/>
                <p:cNvSpPr/>
                <p:nvPr/>
              </p:nvSpPr>
              <p:spPr>
                <a:xfrm rot="10461630">
                  <a:off x="6482547" y="3096237"/>
                  <a:ext cx="360040" cy="376147"/>
                </a:xfrm>
                <a:prstGeom prst="triangl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3" name="TextBox 22"/>
              <p:cNvSpPr txBox="1"/>
              <p:nvPr/>
            </p:nvSpPr>
            <p:spPr>
              <a:xfrm rot="15177457">
                <a:off x="1683394" y="3807362"/>
                <a:ext cx="116818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/>
                  <a:t>Site selection</a:t>
                </a:r>
                <a:endParaRPr lang="en-US" sz="1400" dirty="0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 rot="15543565">
                <a:off x="1766228" y="3301857"/>
                <a:ext cx="154959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/>
                  <a:t>Characterisation</a:t>
                </a:r>
                <a:endParaRPr lang="en-US" sz="1400" dirty="0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 rot="17272636">
                <a:off x="1723599" y="2399416"/>
                <a:ext cx="108777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/>
                  <a:t>Typologies</a:t>
                </a:r>
                <a:endParaRPr lang="en-US" sz="1400" dirty="0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 rot="18132375">
                <a:off x="2258324" y="2237255"/>
                <a:ext cx="108777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/>
                  <a:t>Problem ID</a:t>
                </a:r>
                <a:endParaRPr lang="en-US" sz="1400" dirty="0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 rot="19540798">
                <a:off x="2385455" y="1508957"/>
                <a:ext cx="108777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 smtClean="0"/>
                  <a:t>Options</a:t>
                </a:r>
                <a:endParaRPr lang="en-US" sz="1400" dirty="0"/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 rot="20122819">
                <a:off x="2983036" y="1604907"/>
                <a:ext cx="108777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/>
                  <a:t>Entry points</a:t>
                </a:r>
                <a:endParaRPr lang="en-US" sz="1400" dirty="0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 rot="217684">
                <a:off x="3934612" y="1350064"/>
                <a:ext cx="108777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 smtClean="0"/>
                  <a:t>Research teams</a:t>
                </a:r>
                <a:endParaRPr lang="en-US" sz="1400" dirty="0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 rot="907743">
                <a:off x="4488557" y="1134186"/>
                <a:ext cx="108777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err="1" smtClean="0"/>
                  <a:t>Modeling</a:t>
                </a:r>
                <a:endParaRPr lang="en-US" sz="1400" dirty="0"/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 rot="1968894">
                <a:off x="4641161" y="1645567"/>
                <a:ext cx="131215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 smtClean="0"/>
                  <a:t>Participatory evaluation</a:t>
                </a:r>
                <a:endParaRPr lang="en-US" sz="1400" dirty="0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 rot="3494001">
                <a:off x="5498340" y="2102678"/>
                <a:ext cx="108777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/>
                  <a:t>Adaptation</a:t>
                </a:r>
                <a:endParaRPr lang="en-US" sz="1400" dirty="0"/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 rot="4278564">
                <a:off x="5217536" y="2678222"/>
                <a:ext cx="126512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 smtClean="0"/>
                  <a:t>Combination</a:t>
                </a:r>
                <a:endParaRPr lang="en-US" sz="1400" dirty="0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 rot="4934031">
                <a:off x="5638573" y="2741450"/>
                <a:ext cx="131215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 smtClean="0"/>
                  <a:t>Farm-level impacts</a:t>
                </a:r>
                <a:endParaRPr lang="en-US" sz="1400" dirty="0"/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 rot="6523307">
                <a:off x="5194022" y="3602317"/>
                <a:ext cx="131215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 smtClean="0"/>
                  <a:t>Sustainability / resilience</a:t>
                </a:r>
                <a:endParaRPr lang="en-US" sz="1400" dirty="0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 rot="6772403">
                <a:off x="5623019" y="3823395"/>
                <a:ext cx="126512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 smtClean="0"/>
                  <a:t>DS tools</a:t>
                </a:r>
                <a:endParaRPr lang="en-US" sz="1400" dirty="0"/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 rot="8275537">
                <a:off x="5084794" y="4673102"/>
                <a:ext cx="126512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 smtClean="0"/>
                  <a:t>Meta analysis</a:t>
                </a:r>
                <a:endParaRPr lang="en-US" sz="1400" dirty="0"/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 rot="9102243">
                <a:off x="4516130" y="4450591"/>
                <a:ext cx="126512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 smtClean="0"/>
                  <a:t>Forecast </a:t>
                </a:r>
                <a:r>
                  <a:rPr lang="en-GB" sz="1400" dirty="0" err="1" smtClean="0"/>
                  <a:t>replicability</a:t>
                </a:r>
                <a:endParaRPr lang="en-US" sz="1400" dirty="0"/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 rot="10084213">
                <a:off x="4073549" y="5091480"/>
                <a:ext cx="126512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 smtClean="0"/>
                  <a:t>Validate </a:t>
                </a:r>
                <a:r>
                  <a:rPr lang="en-GB" sz="1400" dirty="0" err="1" smtClean="0"/>
                  <a:t>replicability</a:t>
                </a:r>
                <a:endParaRPr lang="en-US" sz="1400" dirty="0"/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 rot="11631183">
                <a:off x="3216803" y="4724152"/>
                <a:ext cx="126512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 smtClean="0"/>
                  <a:t>Scaling approaches</a:t>
                </a:r>
                <a:endParaRPr lang="en-US" sz="1400" dirty="0"/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 rot="12174445">
                <a:off x="2922239" y="5024224"/>
                <a:ext cx="126512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 smtClean="0"/>
                  <a:t>Aggregated impacts</a:t>
                </a:r>
                <a:endParaRPr lang="en-US" sz="1400" dirty="0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 rot="13439945">
                <a:off x="2281662" y="4260903"/>
                <a:ext cx="138687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 err="1" smtClean="0"/>
                  <a:t>Implemntation</a:t>
                </a:r>
                <a:r>
                  <a:rPr lang="en-GB" sz="1400" dirty="0" smtClean="0"/>
                  <a:t> support</a:t>
                </a:r>
                <a:endParaRPr lang="en-US" sz="1400" dirty="0"/>
              </a:p>
            </p:txBody>
          </p:sp>
        </p:grpSp>
        <p:sp>
          <p:nvSpPr>
            <p:cNvPr id="30" name="TextBox 29"/>
            <p:cNvSpPr txBox="1"/>
            <p:nvPr/>
          </p:nvSpPr>
          <p:spPr>
            <a:xfrm rot="20589604">
              <a:off x="3305479" y="1097924"/>
              <a:ext cx="10877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Synthesis</a:t>
              </a:r>
              <a:endParaRPr lang="en-US" sz="1400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2796216" y="1879791"/>
            <a:ext cx="3131446" cy="3053477"/>
            <a:chOff x="2684577" y="1774352"/>
            <a:chExt cx="3131446" cy="3053477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84577" y="1774352"/>
              <a:ext cx="3131446" cy="3053477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2845132" y="2349033"/>
              <a:ext cx="1240346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/>
                <a:t>RO 1</a:t>
              </a:r>
            </a:p>
            <a:p>
              <a:pPr algn="ctr"/>
              <a:r>
                <a:rPr lang="en-GB" sz="1400" dirty="0" smtClean="0"/>
                <a:t>Situation  analysis and programme-wide synthesis</a:t>
              </a:r>
              <a:endParaRPr lang="en-US" sz="14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357300" y="2346984"/>
              <a:ext cx="124034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>
                  <a:solidFill>
                    <a:schemeClr val="bg1"/>
                  </a:solidFill>
                </a:rPr>
                <a:t>RO 2</a:t>
              </a:r>
            </a:p>
            <a:p>
              <a:pPr algn="ctr"/>
              <a:r>
                <a:rPr lang="en-GB" sz="1400" dirty="0" smtClean="0">
                  <a:solidFill>
                    <a:schemeClr val="bg1"/>
                  </a:solidFill>
                </a:rPr>
                <a:t>Integrated systems improvement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630127" y="3789194"/>
              <a:ext cx="124034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/>
                <a:t>RO 3</a:t>
              </a:r>
            </a:p>
            <a:p>
              <a:pPr algn="ctr"/>
              <a:r>
                <a:rPr lang="en-GB" sz="1400" dirty="0" smtClean="0"/>
                <a:t>Scaling and delivery</a:t>
              </a:r>
              <a:endParaRPr lang="en-US" sz="1400" dirty="0"/>
            </a:p>
          </p:txBody>
        </p:sp>
      </p:grpSp>
      <p:sp>
        <p:nvSpPr>
          <p:cNvPr id="66" name="TextBox 65"/>
          <p:cNvSpPr txBox="1"/>
          <p:nvPr/>
        </p:nvSpPr>
        <p:spPr>
          <a:xfrm rot="2185133">
            <a:off x="7026046" y="5821543"/>
            <a:ext cx="2036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Shocks and stresses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 rot="20862941">
            <a:off x="7938667" y="2230253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Gender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 rot="916769">
            <a:off x="7854065" y="447804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Policy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342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>
          <a:xfrm>
            <a:off x="3498574" y="2684631"/>
            <a:ext cx="2016224" cy="2947402"/>
          </a:xfrm>
          <a:prstGeom prst="rect">
            <a:avLst/>
          </a:prstGeom>
          <a:solidFill>
            <a:schemeClr val="accent2">
              <a:alpha val="33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530695" y="2776351"/>
            <a:ext cx="2016224" cy="3748993"/>
          </a:xfrm>
          <a:prstGeom prst="rect">
            <a:avLst/>
          </a:prstGeom>
          <a:solidFill>
            <a:schemeClr val="accent5">
              <a:alpha val="29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4093" y="483370"/>
            <a:ext cx="3096344" cy="2153542"/>
          </a:xfrm>
          <a:prstGeom prst="rect">
            <a:avLst/>
          </a:prstGeom>
          <a:solidFill>
            <a:schemeClr val="accent3">
              <a:alpha val="31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2" y="4128"/>
            <a:ext cx="9141037" cy="400536"/>
          </a:xfrm>
          <a:gradFill flip="none" rotWithShape="1">
            <a:gsLst>
              <a:gs pos="0">
                <a:schemeClr val="tx2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txBody>
          <a:bodyPr>
            <a:normAutofit fontScale="90000"/>
          </a:bodyPr>
          <a:lstStyle/>
          <a:p>
            <a:pPr lvl="0"/>
            <a:r>
              <a:rPr lang="en-GB" sz="1800" dirty="0" smtClean="0"/>
              <a:t>Endogenous                                               </a:t>
            </a:r>
            <a:r>
              <a:rPr lang="en-GB" sz="1800" dirty="0" smtClean="0">
                <a:sym typeface="Wingdings" pitchFamily="2" charset="2"/>
              </a:rPr>
              <a:t></a:t>
            </a:r>
            <a:r>
              <a:rPr lang="en-GB" sz="1800" dirty="0" smtClean="0"/>
              <a:t>  </a:t>
            </a:r>
            <a:r>
              <a:rPr lang="en-GB" sz="1800" i="1" dirty="0" smtClean="0"/>
              <a:t>Driver of Innovation  </a:t>
            </a:r>
            <a:r>
              <a:rPr lang="en-GB" sz="1800" dirty="0" smtClean="0">
                <a:sym typeface="Wingdings" pitchFamily="2" charset="2"/>
              </a:rPr>
              <a:t></a:t>
            </a:r>
            <a:r>
              <a:rPr lang="en-GB" sz="1800" dirty="0" smtClean="0"/>
              <a:t> </a:t>
            </a:r>
            <a:r>
              <a:rPr lang="en-GB" sz="1800" i="1" dirty="0" smtClean="0"/>
              <a:t>                                                  </a:t>
            </a:r>
            <a:r>
              <a:rPr lang="en-GB" sz="1800" dirty="0" smtClean="0"/>
              <a:t>Exogenous</a:t>
            </a:r>
            <a:endParaRPr lang="en-GB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122509" y="1099433"/>
            <a:ext cx="1224136" cy="553998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000"/>
            </a:lvl1pPr>
          </a:lstStyle>
          <a:p>
            <a:r>
              <a:rPr lang="en-GB" dirty="0"/>
              <a:t>Community characterisation and stratification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6101" y="1831152"/>
            <a:ext cx="1230544" cy="707886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000"/>
            </a:lvl1pPr>
          </a:lstStyle>
          <a:p>
            <a:r>
              <a:rPr lang="en-GB" dirty="0"/>
              <a:t>Inventory of current technologies / practices and their sources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72289" y="1427223"/>
            <a:ext cx="1224136" cy="707886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000"/>
            </a:lvl1pPr>
          </a:lstStyle>
          <a:p>
            <a:r>
              <a:rPr lang="en-GB" dirty="0"/>
              <a:t>Participatory problem identification and gap analysis</a:t>
            </a:r>
          </a:p>
        </p:txBody>
      </p:sp>
      <p:cxnSp>
        <p:nvCxnSpPr>
          <p:cNvPr id="11" name="Elbow Connector 10"/>
          <p:cNvCxnSpPr>
            <a:stCxn id="7" idx="3"/>
            <a:endCxn id="8" idx="1"/>
          </p:cNvCxnSpPr>
          <p:nvPr/>
        </p:nvCxnSpPr>
        <p:spPr>
          <a:xfrm flipV="1">
            <a:off x="1346645" y="1781166"/>
            <a:ext cx="425644" cy="403929"/>
          </a:xfrm>
          <a:prstGeom prst="bentConnector3">
            <a:avLst/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>
            <a:stCxn id="6" idx="3"/>
            <a:endCxn id="8" idx="1"/>
          </p:cNvCxnSpPr>
          <p:nvPr/>
        </p:nvCxnSpPr>
        <p:spPr>
          <a:xfrm>
            <a:off x="1346645" y="1376432"/>
            <a:ext cx="425644" cy="404734"/>
          </a:xfrm>
          <a:prstGeom prst="bentConnector3">
            <a:avLst>
              <a:gd name="adj1" fmla="val 50000"/>
            </a:avLst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909285" y="5632035"/>
            <a:ext cx="1286450" cy="707886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000"/>
            </a:lvl1pPr>
          </a:lstStyle>
          <a:p>
            <a:r>
              <a:rPr lang="en-GB" dirty="0"/>
              <a:t>Opportunities for scaling  innovation  (endogenous and </a:t>
            </a:r>
            <a:r>
              <a:rPr lang="en-GB" dirty="0" smtClean="0"/>
              <a:t>exogenous) 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138697" y="512167"/>
            <a:ext cx="16416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pPr algn="l"/>
            <a:r>
              <a:rPr lang="en-GB" dirty="0"/>
              <a:t>Research component 1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909284" y="3834390"/>
            <a:ext cx="1286451" cy="553998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000"/>
            </a:lvl1pPr>
          </a:lstStyle>
          <a:p>
            <a:r>
              <a:rPr lang="en-GB" dirty="0"/>
              <a:t>Biophysical and socio-economic benchmarks </a:t>
            </a:r>
          </a:p>
        </p:txBody>
      </p:sp>
      <p:cxnSp>
        <p:nvCxnSpPr>
          <p:cNvPr id="21" name="Straight Connector 20"/>
          <p:cNvCxnSpPr>
            <a:stCxn id="19" idx="2"/>
            <a:endCxn id="50" idx="0"/>
          </p:cNvCxnSpPr>
          <p:nvPr/>
        </p:nvCxnSpPr>
        <p:spPr>
          <a:xfrm>
            <a:off x="1552510" y="4388388"/>
            <a:ext cx="4363" cy="349478"/>
          </a:xfrm>
          <a:prstGeom prst="line">
            <a:avLst/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7" idx="2"/>
            <a:endCxn id="16" idx="0"/>
          </p:cNvCxnSpPr>
          <p:nvPr/>
        </p:nvCxnSpPr>
        <p:spPr>
          <a:xfrm rot="16200000" flipH="1">
            <a:off x="-404557" y="3674967"/>
            <a:ext cx="3092997" cy="821137"/>
          </a:xfrm>
          <a:prstGeom prst="bentConnector3">
            <a:avLst>
              <a:gd name="adj1" fmla="val 95312"/>
            </a:avLst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Elbow Connector 26"/>
          <p:cNvCxnSpPr>
            <a:stCxn id="8" idx="2"/>
            <a:endCxn id="16" idx="0"/>
          </p:cNvCxnSpPr>
          <p:nvPr/>
        </p:nvCxnSpPr>
        <p:spPr>
          <a:xfrm rot="5400000">
            <a:off x="219971" y="3467649"/>
            <a:ext cx="3496926" cy="831847"/>
          </a:xfrm>
          <a:prstGeom prst="bentConnector3">
            <a:avLst>
              <a:gd name="adj1" fmla="val 95699"/>
            </a:avLst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738665" y="2781612"/>
            <a:ext cx="16416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Research component 2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3649317" y="3605415"/>
            <a:ext cx="1741347" cy="400110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800"/>
            </a:lvl1pPr>
          </a:lstStyle>
          <a:p>
            <a:r>
              <a:rPr lang="en-GB" sz="1000" dirty="0"/>
              <a:t>Identified market opportunities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636013" y="4227590"/>
            <a:ext cx="1741346" cy="400110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000"/>
            </a:lvl1pPr>
          </a:lstStyle>
          <a:p>
            <a:r>
              <a:rPr lang="en-GB" dirty="0"/>
              <a:t>Characterisation of specific value </a:t>
            </a:r>
            <a:r>
              <a:rPr lang="en-GB" dirty="0" smtClean="0"/>
              <a:t>chains (actors and links)</a:t>
            </a:r>
            <a:endParaRPr lang="en-GB" dirty="0"/>
          </a:p>
        </p:txBody>
      </p:sp>
      <p:cxnSp>
        <p:nvCxnSpPr>
          <p:cNvPr id="37" name="Straight Connector 36"/>
          <p:cNvCxnSpPr>
            <a:stCxn id="34" idx="2"/>
            <a:endCxn id="35" idx="0"/>
          </p:cNvCxnSpPr>
          <p:nvPr/>
        </p:nvCxnSpPr>
        <p:spPr>
          <a:xfrm flipH="1">
            <a:off x="4506686" y="4005525"/>
            <a:ext cx="13305" cy="222065"/>
          </a:xfrm>
          <a:prstGeom prst="line">
            <a:avLst/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5868144" y="476672"/>
            <a:ext cx="3166766" cy="2585151"/>
          </a:xfrm>
          <a:prstGeom prst="rect">
            <a:avLst/>
          </a:prstGeom>
          <a:solidFill>
            <a:schemeClr val="accent6">
              <a:alpha val="36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/>
          <p:cNvSpPr txBox="1"/>
          <p:nvPr/>
        </p:nvSpPr>
        <p:spPr>
          <a:xfrm>
            <a:off x="7420581" y="483369"/>
            <a:ext cx="16416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pPr algn="l"/>
            <a:r>
              <a:rPr lang="en-GB" dirty="0"/>
              <a:t>Research component </a:t>
            </a:r>
            <a:r>
              <a:rPr lang="en-GB" dirty="0" smtClean="0"/>
              <a:t>4</a:t>
            </a:r>
            <a:endParaRPr lang="en-US" dirty="0"/>
          </a:p>
        </p:txBody>
      </p:sp>
      <p:sp>
        <p:nvSpPr>
          <p:cNvPr id="74" name="TextBox 73"/>
          <p:cNvSpPr txBox="1"/>
          <p:nvPr/>
        </p:nvSpPr>
        <p:spPr>
          <a:xfrm>
            <a:off x="3635901" y="4855259"/>
            <a:ext cx="1741346" cy="400110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000"/>
            </a:lvl1pPr>
          </a:lstStyle>
          <a:p>
            <a:r>
              <a:rPr lang="en-GB" dirty="0"/>
              <a:t>Functioning multi-stakeholder platforms</a:t>
            </a:r>
          </a:p>
        </p:txBody>
      </p:sp>
      <p:cxnSp>
        <p:nvCxnSpPr>
          <p:cNvPr id="76" name="Straight Connector 75"/>
          <p:cNvCxnSpPr>
            <a:endCxn id="74" idx="0"/>
          </p:cNvCxnSpPr>
          <p:nvPr/>
        </p:nvCxnSpPr>
        <p:spPr>
          <a:xfrm>
            <a:off x="4499994" y="4627700"/>
            <a:ext cx="6580" cy="227559"/>
          </a:xfrm>
          <a:prstGeom prst="line">
            <a:avLst/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5996894" y="587674"/>
            <a:ext cx="1224136" cy="707886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000"/>
            </a:lvl1pPr>
          </a:lstStyle>
          <a:p>
            <a:r>
              <a:rPr lang="en-GB" dirty="0"/>
              <a:t>Review of best technology / management </a:t>
            </a:r>
            <a:r>
              <a:rPr lang="en-GB" dirty="0" smtClean="0"/>
              <a:t> options</a:t>
            </a:r>
            <a:endParaRPr lang="en-GB" dirty="0"/>
          </a:p>
        </p:txBody>
      </p:sp>
      <p:sp>
        <p:nvSpPr>
          <p:cNvPr id="81" name="TextBox 80"/>
          <p:cNvSpPr txBox="1"/>
          <p:nvPr/>
        </p:nvSpPr>
        <p:spPr>
          <a:xfrm>
            <a:off x="7524328" y="1453376"/>
            <a:ext cx="1410007" cy="400110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000"/>
            </a:lvl1pPr>
          </a:lstStyle>
          <a:p>
            <a:r>
              <a:rPr lang="en-GB" dirty="0"/>
              <a:t>Validate </a:t>
            </a:r>
            <a:r>
              <a:rPr lang="en-GB" dirty="0" smtClean="0"/>
              <a:t>technologies </a:t>
            </a:r>
            <a:r>
              <a:rPr lang="en-GB" dirty="0"/>
              <a:t>/ management practices</a:t>
            </a:r>
          </a:p>
        </p:txBody>
      </p:sp>
      <p:cxnSp>
        <p:nvCxnSpPr>
          <p:cNvPr id="86" name="Straight Connector 85"/>
          <p:cNvCxnSpPr>
            <a:stCxn id="80" idx="2"/>
            <a:endCxn id="114" idx="0"/>
          </p:cNvCxnSpPr>
          <p:nvPr/>
        </p:nvCxnSpPr>
        <p:spPr>
          <a:xfrm>
            <a:off x="6608962" y="1295560"/>
            <a:ext cx="3591" cy="283239"/>
          </a:xfrm>
          <a:prstGeom prst="line">
            <a:avLst/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Elbow Connector 93"/>
          <p:cNvCxnSpPr>
            <a:stCxn id="178" idx="2"/>
            <a:endCxn id="16" idx="2"/>
          </p:cNvCxnSpPr>
          <p:nvPr/>
        </p:nvCxnSpPr>
        <p:spPr>
          <a:xfrm rot="5400000">
            <a:off x="3186855" y="1297443"/>
            <a:ext cx="3408133" cy="6676822"/>
          </a:xfrm>
          <a:prstGeom prst="bentConnector3">
            <a:avLst>
              <a:gd name="adj1" fmla="val 106707"/>
            </a:avLst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6000485" y="1578799"/>
            <a:ext cx="1224136" cy="400110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000"/>
            </a:lvl1pPr>
          </a:lstStyle>
          <a:p>
            <a:r>
              <a:rPr lang="en-GB" i="1" dirty="0"/>
              <a:t>Ex ante </a:t>
            </a:r>
            <a:r>
              <a:rPr lang="en-GB" dirty="0" smtClean="0"/>
              <a:t>modelling </a:t>
            </a:r>
            <a:r>
              <a:rPr lang="en-GB" dirty="0"/>
              <a:t>/ impact assessment</a:t>
            </a:r>
          </a:p>
        </p:txBody>
      </p:sp>
      <p:cxnSp>
        <p:nvCxnSpPr>
          <p:cNvPr id="116" name="Elbow Connector 115"/>
          <p:cNvCxnSpPr>
            <a:stCxn id="8" idx="3"/>
            <a:endCxn id="80" idx="1"/>
          </p:cNvCxnSpPr>
          <p:nvPr/>
        </p:nvCxnSpPr>
        <p:spPr>
          <a:xfrm flipV="1">
            <a:off x="2996425" y="941617"/>
            <a:ext cx="3000469" cy="839549"/>
          </a:xfrm>
          <a:prstGeom prst="bentConnector3">
            <a:avLst>
              <a:gd name="adj1" fmla="val 50000"/>
            </a:avLst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Elbow Connector 118"/>
          <p:cNvCxnSpPr>
            <a:stCxn id="8" idx="3"/>
            <a:endCxn id="114" idx="1"/>
          </p:cNvCxnSpPr>
          <p:nvPr/>
        </p:nvCxnSpPr>
        <p:spPr>
          <a:xfrm flipV="1">
            <a:off x="2996425" y="1778854"/>
            <a:ext cx="3004060" cy="2312"/>
          </a:xfrm>
          <a:prstGeom prst="bentConnector3">
            <a:avLst/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Elbow Connector 128"/>
          <p:cNvCxnSpPr>
            <a:stCxn id="114" idx="3"/>
            <a:endCxn id="81" idx="1"/>
          </p:cNvCxnSpPr>
          <p:nvPr/>
        </p:nvCxnSpPr>
        <p:spPr>
          <a:xfrm flipV="1">
            <a:off x="7224621" y="1653431"/>
            <a:ext cx="299707" cy="125423"/>
          </a:xfrm>
          <a:prstGeom prst="bentConnector3">
            <a:avLst/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Elbow Connector 139"/>
          <p:cNvCxnSpPr>
            <a:stCxn id="16" idx="3"/>
            <a:endCxn id="114" idx="1"/>
          </p:cNvCxnSpPr>
          <p:nvPr/>
        </p:nvCxnSpPr>
        <p:spPr>
          <a:xfrm flipV="1">
            <a:off x="2195735" y="1778854"/>
            <a:ext cx="3804750" cy="4207124"/>
          </a:xfrm>
          <a:prstGeom prst="bentConnector3">
            <a:avLst>
              <a:gd name="adj1" fmla="val 29561"/>
            </a:avLst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Rectangle 142"/>
          <p:cNvSpPr/>
          <p:nvPr/>
        </p:nvSpPr>
        <p:spPr>
          <a:xfrm>
            <a:off x="5992573" y="3805470"/>
            <a:ext cx="2016224" cy="1351722"/>
          </a:xfrm>
          <a:prstGeom prst="rect">
            <a:avLst/>
          </a:prstGeom>
          <a:solidFill>
            <a:schemeClr val="bg1">
              <a:lumMod val="85000"/>
              <a:alpha val="42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TextBox 143"/>
          <p:cNvSpPr txBox="1"/>
          <p:nvPr/>
        </p:nvSpPr>
        <p:spPr>
          <a:xfrm>
            <a:off x="6172908" y="3827811"/>
            <a:ext cx="16416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Research component 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5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6098126" y="4491645"/>
            <a:ext cx="1740885" cy="246221"/>
          </a:xfrm>
          <a:prstGeom prst="rect">
            <a:avLst/>
          </a:prstGeom>
          <a:noFill/>
          <a:ln w="15875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000"/>
            </a:lvl1pPr>
          </a:lstStyle>
          <a:p>
            <a:r>
              <a:rPr lang="en-GB" dirty="0" smtClean="0"/>
              <a:t>Scaling: to be developed</a:t>
            </a:r>
            <a:endParaRPr lang="en-GB" dirty="0"/>
          </a:p>
        </p:txBody>
      </p:sp>
      <p:cxnSp>
        <p:nvCxnSpPr>
          <p:cNvPr id="167" name="Elbow Connector 166"/>
          <p:cNvCxnSpPr>
            <a:stCxn id="16" idx="3"/>
            <a:endCxn id="145" idx="2"/>
          </p:cNvCxnSpPr>
          <p:nvPr/>
        </p:nvCxnSpPr>
        <p:spPr>
          <a:xfrm flipV="1">
            <a:off x="2195735" y="4737866"/>
            <a:ext cx="4772834" cy="1248112"/>
          </a:xfrm>
          <a:prstGeom prst="bentConnector2">
            <a:avLst/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TextBox 177"/>
          <p:cNvSpPr txBox="1"/>
          <p:nvPr/>
        </p:nvSpPr>
        <p:spPr>
          <a:xfrm>
            <a:off x="7524328" y="2223902"/>
            <a:ext cx="1410007" cy="707886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000"/>
            </a:lvl1pPr>
          </a:lstStyle>
          <a:p>
            <a:r>
              <a:rPr lang="en-GB" dirty="0"/>
              <a:t>Adaptation and integration of </a:t>
            </a:r>
            <a:r>
              <a:rPr lang="en-GB" dirty="0" smtClean="0"/>
              <a:t> technologies / management practices</a:t>
            </a:r>
            <a:endParaRPr lang="en-GB" dirty="0"/>
          </a:p>
        </p:txBody>
      </p:sp>
      <p:cxnSp>
        <p:nvCxnSpPr>
          <p:cNvPr id="181" name="Straight Arrow Connector 180"/>
          <p:cNvCxnSpPr>
            <a:stCxn id="81" idx="2"/>
            <a:endCxn id="178" idx="0"/>
          </p:cNvCxnSpPr>
          <p:nvPr/>
        </p:nvCxnSpPr>
        <p:spPr>
          <a:xfrm>
            <a:off x="8229332" y="1853486"/>
            <a:ext cx="0" cy="370416"/>
          </a:xfrm>
          <a:prstGeom prst="straightConnector1">
            <a:avLst/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Elbow Connector 187"/>
          <p:cNvCxnSpPr>
            <a:stCxn id="74" idx="3"/>
            <a:endCxn id="145" idx="2"/>
          </p:cNvCxnSpPr>
          <p:nvPr/>
        </p:nvCxnSpPr>
        <p:spPr>
          <a:xfrm flipV="1">
            <a:off x="5377247" y="4737866"/>
            <a:ext cx="1591322" cy="317448"/>
          </a:xfrm>
          <a:prstGeom prst="bentConnector2">
            <a:avLst/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1" name="Elbow Connector 330"/>
          <p:cNvCxnSpPr>
            <a:stCxn id="74" idx="2"/>
            <a:endCxn id="16" idx="0"/>
          </p:cNvCxnSpPr>
          <p:nvPr/>
        </p:nvCxnSpPr>
        <p:spPr>
          <a:xfrm rot="5400000">
            <a:off x="2841209" y="3966670"/>
            <a:ext cx="376666" cy="2954064"/>
          </a:xfrm>
          <a:prstGeom prst="bentConnector3">
            <a:avLst>
              <a:gd name="adj1" fmla="val 61344"/>
            </a:avLst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4" name="Rectangle 333"/>
          <p:cNvSpPr/>
          <p:nvPr/>
        </p:nvSpPr>
        <p:spPr>
          <a:xfrm>
            <a:off x="3275856" y="5439361"/>
            <a:ext cx="87354" cy="959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918011" y="4737866"/>
            <a:ext cx="1277723" cy="553998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000"/>
            </a:lvl1pPr>
          </a:lstStyle>
          <a:p>
            <a:r>
              <a:rPr lang="en-GB" dirty="0" smtClean="0"/>
              <a:t>Community knowledge exchange groups established </a:t>
            </a:r>
            <a:endParaRPr lang="en-GB" dirty="0"/>
          </a:p>
        </p:txBody>
      </p:sp>
      <p:cxnSp>
        <p:nvCxnSpPr>
          <p:cNvPr id="23" name="Straight Arrow Connector 22"/>
          <p:cNvCxnSpPr>
            <a:stCxn id="50" idx="2"/>
            <a:endCxn id="16" idx="0"/>
          </p:cNvCxnSpPr>
          <p:nvPr/>
        </p:nvCxnSpPr>
        <p:spPr>
          <a:xfrm flipH="1">
            <a:off x="1552510" y="5291864"/>
            <a:ext cx="4363" cy="340171"/>
          </a:xfrm>
          <a:prstGeom prst="straightConnector1">
            <a:avLst/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Elbow Connector 4"/>
          <p:cNvCxnSpPr>
            <a:stCxn id="35" idx="3"/>
            <a:endCxn id="80" idx="1"/>
          </p:cNvCxnSpPr>
          <p:nvPr/>
        </p:nvCxnSpPr>
        <p:spPr>
          <a:xfrm flipV="1">
            <a:off x="5377359" y="941617"/>
            <a:ext cx="619535" cy="3486028"/>
          </a:xfrm>
          <a:prstGeom prst="bentConnector3">
            <a:avLst>
              <a:gd name="adj1" fmla="val 50000"/>
            </a:avLst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3667559" y="2700690"/>
            <a:ext cx="17413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/>
              <a:t>Research component 3</a:t>
            </a:r>
            <a:endParaRPr lang="en-US" sz="1200" b="1" dirty="0"/>
          </a:p>
        </p:txBody>
      </p:sp>
      <p:sp>
        <p:nvSpPr>
          <p:cNvPr id="56" name="Rectangle 55"/>
          <p:cNvSpPr/>
          <p:nvPr/>
        </p:nvSpPr>
        <p:spPr>
          <a:xfrm flipH="1">
            <a:off x="5554800" y="1720837"/>
            <a:ext cx="111600" cy="110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3" name="TextBox 72"/>
          <p:cNvSpPr txBox="1"/>
          <p:nvPr/>
        </p:nvSpPr>
        <p:spPr>
          <a:xfrm>
            <a:off x="138697" y="751615"/>
            <a:ext cx="29079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pPr algn="l"/>
            <a:r>
              <a:rPr lang="en-GB" b="0" i="1" dirty="0" smtClean="0"/>
              <a:t>System characterisation and analysis</a:t>
            </a:r>
            <a:endParaRPr lang="en-US" b="0" i="1" dirty="0"/>
          </a:p>
        </p:txBody>
      </p:sp>
      <p:sp>
        <p:nvSpPr>
          <p:cNvPr id="75" name="TextBox 74"/>
          <p:cNvSpPr txBox="1"/>
          <p:nvPr/>
        </p:nvSpPr>
        <p:spPr>
          <a:xfrm>
            <a:off x="738665" y="3061824"/>
            <a:ext cx="1648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b="0" i="1" dirty="0" smtClean="0"/>
              <a:t>Community institutions and knowledge exchange</a:t>
            </a:r>
            <a:endParaRPr lang="en-US" b="0" i="1" dirty="0"/>
          </a:p>
        </p:txBody>
      </p:sp>
      <p:sp>
        <p:nvSpPr>
          <p:cNvPr id="84" name="TextBox 83"/>
          <p:cNvSpPr txBox="1"/>
          <p:nvPr/>
        </p:nvSpPr>
        <p:spPr>
          <a:xfrm>
            <a:off x="3643397" y="2993844"/>
            <a:ext cx="17531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b="0" i="1" dirty="0" smtClean="0"/>
              <a:t>Markets and wider stakeholders</a:t>
            </a:r>
            <a:endParaRPr lang="en-US" b="0" i="1" dirty="0"/>
          </a:p>
        </p:txBody>
      </p:sp>
      <p:sp>
        <p:nvSpPr>
          <p:cNvPr id="90" name="TextBox 89"/>
          <p:cNvSpPr txBox="1"/>
          <p:nvPr/>
        </p:nvSpPr>
        <p:spPr>
          <a:xfrm>
            <a:off x="6098126" y="4085535"/>
            <a:ext cx="1753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b="0" i="1" dirty="0" smtClean="0"/>
              <a:t>Outputs to outcomes</a:t>
            </a:r>
            <a:endParaRPr lang="en-US" b="0" i="1" dirty="0"/>
          </a:p>
        </p:txBody>
      </p:sp>
      <p:sp>
        <p:nvSpPr>
          <p:cNvPr id="99" name="TextBox 98"/>
          <p:cNvSpPr txBox="1"/>
          <p:nvPr/>
        </p:nvSpPr>
        <p:spPr>
          <a:xfrm>
            <a:off x="7395303" y="764880"/>
            <a:ext cx="13237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pPr algn="l"/>
            <a:r>
              <a:rPr lang="en-GB" b="0" i="1" dirty="0" smtClean="0"/>
              <a:t>“Action research”</a:t>
            </a:r>
            <a:endParaRPr lang="en-US" b="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415</TotalTime>
  <Words>292</Words>
  <Application>Microsoft Office PowerPoint</Application>
  <PresentationFormat>On-screen Show (4:3)</PresentationFormat>
  <Paragraphs>94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Africa RISING Programme</vt:lpstr>
      <vt:lpstr>Some Key Features of Africa RISING</vt:lpstr>
      <vt:lpstr>PowerPoint Presentation</vt:lpstr>
      <vt:lpstr>Endogenous                                                 Driver of Innovation                                                     Exogenous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Peter</dc:creator>
  <cp:lastModifiedBy>visit</cp:lastModifiedBy>
  <cp:revision>52</cp:revision>
  <dcterms:created xsi:type="dcterms:W3CDTF">2012-09-16T12:58:33Z</dcterms:created>
  <dcterms:modified xsi:type="dcterms:W3CDTF">2013-02-14T11:39:26Z</dcterms:modified>
</cp:coreProperties>
</file>